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5" r:id="rId3"/>
    <p:sldId id="293" r:id="rId4"/>
    <p:sldId id="301" r:id="rId5"/>
    <p:sldId id="302" r:id="rId6"/>
    <p:sldId id="303" r:id="rId7"/>
    <p:sldId id="305" r:id="rId8"/>
    <p:sldId id="30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7" autoAdjust="0"/>
  </p:normalViewPr>
  <p:slideViewPr>
    <p:cSldViewPr snapToGrid="0">
      <p:cViewPr varScale="1">
        <p:scale>
          <a:sx n="97" d="100"/>
          <a:sy n="97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87B3B-F71F-4F3F-96B3-56C70D51B9A8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5BB35-BB11-4A27-A5BC-EF80170C5F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20CF1-EFDD-49C2-9E44-65801275321D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27417-2E2F-4759-A4D4-C4FF478C98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6" Type="http://schemas.openxmlformats.org/officeDocument/2006/relationships/image" Target="../media/image3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2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2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11.png"/><Relationship Id="rId5" Type="http://schemas.openxmlformats.org/officeDocument/2006/relationships/tags" Target="../tags/tag8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5.xml"/><Relationship Id="rId9" Type="http://schemas.openxmlformats.org/officeDocument/2006/relationships/tags" Target="../tags/tag9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12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9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10" Type="http://schemas.openxmlformats.org/officeDocument/2006/relationships/image" Target="../media/image9.png"/><Relationship Id="rId4" Type="http://schemas.openxmlformats.org/officeDocument/2006/relationships/tags" Target="../tags/tag106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10" Type="http://schemas.openxmlformats.org/officeDocument/2006/relationships/image" Target="../media/image9.png"/><Relationship Id="rId4" Type="http://schemas.openxmlformats.org/officeDocument/2006/relationships/tags" Target="../tags/tag114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10" Type="http://schemas.openxmlformats.org/officeDocument/2006/relationships/image" Target="../media/image14.png"/><Relationship Id="rId4" Type="http://schemas.openxmlformats.org/officeDocument/2006/relationships/tags" Target="../tags/tag122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15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17.png"/><Relationship Id="rId5" Type="http://schemas.openxmlformats.org/officeDocument/2006/relationships/tags" Target="../tags/tag141.xml"/><Relationship Id="rId10" Type="http://schemas.openxmlformats.org/officeDocument/2006/relationships/image" Target="../media/image16.png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6.png"/><Relationship Id="rId5" Type="http://schemas.openxmlformats.org/officeDocument/2006/relationships/tags" Target="../tags/tag35.xml"/><Relationship Id="rId10" Type="http://schemas.openxmlformats.org/officeDocument/2006/relationships/image" Target="../media/image5.png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5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6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7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10" Type="http://schemas.openxmlformats.org/officeDocument/2006/relationships/image" Target="../media/image9.png"/><Relationship Id="rId4" Type="http://schemas.openxmlformats.org/officeDocument/2006/relationships/tags" Target="../tags/tag73.xml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454900"/>
            <a:chOff x="0" y="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9"/>
              </p:custDataLst>
            </p:nvPr>
          </p:nvGrpSpPr>
          <p:grpSpPr>
            <a:xfrm>
              <a:off x="0" y="0"/>
              <a:ext cx="19200" cy="3223"/>
              <a:chOff x="0" y="0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11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12"/>
                </p:custDataLst>
              </p:nvPr>
            </p:nvPicPr>
            <p:blipFill rotWithShape="1">
              <a:blip r:embed="rId15"/>
              <a:srcRect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9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3"/>
          <a:srcRect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4"/>
            <a:srcRect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矩形: 圆角 13"/>
          <p:cNvSpPr/>
          <p:nvPr>
            <p:custDataLst>
              <p:tags r:id="rId7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2022/5/23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8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216466" y="3529097"/>
            <a:ext cx="7759065" cy="491490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指导老师：尹小君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84723" y="2256474"/>
            <a:ext cx="10398819" cy="1150960"/>
          </a:xfrm>
        </p:spPr>
        <p:txBody>
          <a:bodyPr>
            <a:normAutofit fontScale="90000"/>
          </a:bodyPr>
          <a:lstStyle/>
          <a:p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 息 科 学 与 技 术 学 院</a:t>
            </a:r>
            <a:br>
              <a:rPr lang="en-US" altLang="zh-C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 科 毕 业 设 计 答 辩</a:t>
            </a:r>
            <a:b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不同水体识别系统设计与实现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525326" y="4490846"/>
            <a:ext cx="2245159" cy="576104"/>
          </a:xfrm>
        </p:spPr>
        <p:txBody>
          <a:bodyPr>
            <a:normAutofit/>
          </a:bodyPr>
          <a:lstStyle/>
          <a:p>
            <a:r>
              <a:rPr lang="zh-CN" altLang="en-US" dirty="0"/>
              <a:t>计科</a:t>
            </a:r>
            <a:r>
              <a:rPr lang="en-US" altLang="zh-CN" dirty="0"/>
              <a:t>2020</a:t>
            </a:r>
            <a:r>
              <a:rPr lang="zh-CN" altLang="en-US" dirty="0"/>
              <a:t>（二学位）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6384133" y="4490846"/>
            <a:ext cx="2245159" cy="576104"/>
          </a:xfrm>
        </p:spPr>
        <p:txBody>
          <a:bodyPr>
            <a:normAutofit/>
          </a:bodyPr>
          <a:lstStyle/>
          <a:p>
            <a:r>
              <a:rPr lang="zh-CN" altLang="en-US" dirty="0"/>
              <a:t>答辩人：梁嘉成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7F3F9241-E9FF-431C-9ACB-F23C3259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2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FD5ACAF-D92F-4EE5-B65D-88AF67EC49A9}"/>
              </a:ext>
            </a:extLst>
          </p:cNvPr>
          <p:cNvSpPr txBox="1"/>
          <p:nvPr/>
        </p:nvSpPr>
        <p:spPr>
          <a:xfrm>
            <a:off x="-284672" y="922232"/>
            <a:ext cx="12300810" cy="48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通过前后端分离的的系统，前端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Vue.js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实现，后端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Spring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实现，数据库采用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Redis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MyBatis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31A99C-F8DE-447C-B4BC-D9A7D20456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C7134D4-DE41-4C7F-B8C9-558C6AC46EC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631" y="1560500"/>
            <a:ext cx="6158272" cy="476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4F1A6FD-E050-47E3-82E9-DE9E7E3082D0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4903" y="1632255"/>
            <a:ext cx="5511454" cy="46264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市场调查分析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7F3F9241-E9FF-431C-9ACB-F23C3259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3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1FAB6C-B7AA-4F25-9B1B-2F9A567C0331}"/>
              </a:ext>
            </a:extLst>
          </p:cNvPr>
          <p:cNvGrpSpPr/>
          <p:nvPr/>
        </p:nvGrpSpPr>
        <p:grpSpPr>
          <a:xfrm>
            <a:off x="129396" y="958255"/>
            <a:ext cx="10110158" cy="5597819"/>
            <a:chOff x="506728" y="1045909"/>
            <a:chExt cx="8940922" cy="486000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83717FD-A26E-47A7-B3D8-41DCF61F4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4" y="1045909"/>
              <a:ext cx="2980305" cy="16200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E60854F-56FD-4B65-B035-FA3918360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039" y="1045909"/>
              <a:ext cx="2980306" cy="1620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6435351-D891-466D-B754-46E9942F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344" y="1045909"/>
              <a:ext cx="2980306" cy="16200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F123F77-ECFB-4225-B8DD-0C5311952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2" y="2665909"/>
              <a:ext cx="2980306" cy="16200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AF4FDE9-B176-4B10-898E-53CDC4BE2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037" y="2665909"/>
              <a:ext cx="2980306" cy="16200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C8B739E6-A13A-40CD-9C2E-B1489BAD4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344" y="2665909"/>
              <a:ext cx="2980306" cy="16200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CFC9D6D4-8D11-46C1-89A2-0B4009A2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7343" y="4285909"/>
              <a:ext cx="2980306" cy="1620000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A6AF7A39-96B8-48C4-AB65-657190B19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28" y="4285909"/>
              <a:ext cx="2980308" cy="1620001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170C865-CB93-4744-B742-7A23ACCE9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7035" y="4285909"/>
              <a:ext cx="2980306" cy="1620000"/>
            </a:xfrm>
            <a:prstGeom prst="rect">
              <a:avLst/>
            </a:prstGeom>
          </p:spPr>
        </p:pic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D57846BB-99D8-4CA7-9C09-2D5DA0BADBF6}"/>
              </a:ext>
            </a:extLst>
          </p:cNvPr>
          <p:cNvSpPr txBox="1"/>
          <p:nvPr/>
        </p:nvSpPr>
        <p:spPr>
          <a:xfrm>
            <a:off x="10353032" y="958255"/>
            <a:ext cx="1663106" cy="4450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左图是系统展示的略缩，包含了</a:t>
            </a: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用户信息、用户仓库、图片上传及下载等模块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30000"/>
              </a:lnSpc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用户需要登录才能进入该系统。</a:t>
            </a: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5C3A4E49-C4D2-4609-BD92-8E08D24E74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341" y="1356852"/>
            <a:ext cx="9157761" cy="4977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45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14076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7F3F9241-E9FF-431C-9ACB-F23C3259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4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1B5E1D2-9585-436B-9EE9-42E6180EC9F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4755" y="1554832"/>
            <a:ext cx="6555687" cy="50778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7898F8FC-5534-4B25-AF27-F61E703DE5E8}"/>
              </a:ext>
            </a:extLst>
          </p:cNvPr>
          <p:cNvGrpSpPr/>
          <p:nvPr/>
        </p:nvGrpSpPr>
        <p:grpSpPr>
          <a:xfrm>
            <a:off x="871179" y="1646280"/>
            <a:ext cx="11553353" cy="2684492"/>
            <a:chOff x="945934" y="1735108"/>
            <a:chExt cx="11553353" cy="2684492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BBC5A98-EB0D-4358-9665-C2A53FC2C844}"/>
                </a:ext>
              </a:extLst>
            </p:cNvPr>
            <p:cNvSpPr/>
            <p:nvPr/>
          </p:nvSpPr>
          <p:spPr>
            <a:xfrm>
              <a:off x="945934" y="2743200"/>
              <a:ext cx="892391" cy="16764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0E0A24B1-FE7F-4FDE-BB8D-959CF3552EB7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rot="5400000" flipH="1" flipV="1">
              <a:off x="3792444" y="-393738"/>
              <a:ext cx="736624" cy="5537253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6D5190E-A63E-4E1C-96EA-4EFC1C7E3AB7}"/>
                </a:ext>
              </a:extLst>
            </p:cNvPr>
            <p:cNvSpPr/>
            <p:nvPr/>
          </p:nvSpPr>
          <p:spPr>
            <a:xfrm>
              <a:off x="6643689" y="1735108"/>
              <a:ext cx="5855598" cy="1369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Vue.js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Vue-CLI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Vue-Router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Vuex</a:t>
              </a:r>
            </a:p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Element UI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AE85E17-DD7A-4D88-8B76-B28D511C373A}"/>
              </a:ext>
            </a:extLst>
          </p:cNvPr>
          <p:cNvGrpSpPr/>
          <p:nvPr/>
        </p:nvGrpSpPr>
        <p:grpSpPr>
          <a:xfrm>
            <a:off x="2756892" y="2569604"/>
            <a:ext cx="9435108" cy="1761168"/>
            <a:chOff x="2831647" y="2658432"/>
            <a:chExt cx="9435108" cy="1761168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EDB783F8-EB2C-46C7-9E50-3BEC37CF40DF}"/>
                </a:ext>
              </a:extLst>
            </p:cNvPr>
            <p:cNvSpPr/>
            <p:nvPr/>
          </p:nvSpPr>
          <p:spPr>
            <a:xfrm>
              <a:off x="2831647" y="2743200"/>
              <a:ext cx="892391" cy="16764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9B5D0F81-6E60-438F-A54D-40C8A203F7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4038" y="2956772"/>
              <a:ext cx="3199290" cy="110287"/>
            </a:xfrm>
            <a:prstGeom prst="bentConnector3">
              <a:avLst>
                <a:gd name="adj1" fmla="val 82749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6E7D656-E2B5-483C-91F4-167C47E6CDEB}"/>
                </a:ext>
              </a:extLst>
            </p:cNvPr>
            <p:cNvSpPr/>
            <p:nvPr/>
          </p:nvSpPr>
          <p:spPr>
            <a:xfrm>
              <a:off x="6643689" y="2658432"/>
              <a:ext cx="5623066" cy="1369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Java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Spring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Maven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Tomcat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Junit4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log4j2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Git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B228BE1-9C0D-459B-899B-18BA27A7F03E}"/>
              </a:ext>
            </a:extLst>
          </p:cNvPr>
          <p:cNvGrpSpPr/>
          <p:nvPr/>
        </p:nvGrpSpPr>
        <p:grpSpPr>
          <a:xfrm>
            <a:off x="4642605" y="2654372"/>
            <a:ext cx="7781927" cy="1985973"/>
            <a:chOff x="4717360" y="2743200"/>
            <a:chExt cx="7781927" cy="198597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6915F1E-EF8A-4D74-9ADD-8003D57FDE26}"/>
                </a:ext>
              </a:extLst>
            </p:cNvPr>
            <p:cNvSpPr/>
            <p:nvPr/>
          </p:nvSpPr>
          <p:spPr>
            <a:xfrm>
              <a:off x="6643689" y="3799495"/>
              <a:ext cx="5855598" cy="929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MySQL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Redis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44C9828F-76A1-4F52-B191-56C4BD9D9897}"/>
                </a:ext>
              </a:extLst>
            </p:cNvPr>
            <p:cNvSpPr/>
            <p:nvPr/>
          </p:nvSpPr>
          <p:spPr>
            <a:xfrm>
              <a:off x="4717360" y="2743200"/>
              <a:ext cx="892391" cy="16764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9227C2D3-7A76-4D23-B8EF-26B3BBDAFB5D}"/>
                </a:ext>
              </a:extLst>
            </p:cNvPr>
            <p:cNvCxnSpPr>
              <a:cxnSpLocks/>
            </p:cNvCxnSpPr>
            <p:nvPr/>
          </p:nvCxnSpPr>
          <p:spPr>
            <a:xfrm>
              <a:off x="5609751" y="3682481"/>
              <a:ext cx="1313577" cy="389187"/>
            </a:xfrm>
            <a:prstGeom prst="bentConnector3">
              <a:avLst>
                <a:gd name="adj1" fmla="val 60507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D36855D-6DE8-4707-B4A8-0147322484C6}"/>
              </a:ext>
            </a:extLst>
          </p:cNvPr>
          <p:cNvGrpSpPr/>
          <p:nvPr/>
        </p:nvGrpSpPr>
        <p:grpSpPr>
          <a:xfrm>
            <a:off x="725885" y="4198238"/>
            <a:ext cx="11698647" cy="1004307"/>
            <a:chOff x="800640" y="4287066"/>
            <a:chExt cx="11698647" cy="1004307"/>
          </a:xfrm>
        </p:grpSpPr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9D1EB57E-233B-4E05-AF51-1127A3B8E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640" y="4554748"/>
              <a:ext cx="6122688" cy="736625"/>
            </a:xfrm>
            <a:prstGeom prst="bentConnector3">
              <a:avLst>
                <a:gd name="adj1" fmla="val 753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EA97DD2-92C4-4A9E-8FA5-C178B7B0F68C}"/>
                </a:ext>
              </a:extLst>
            </p:cNvPr>
            <p:cNvSpPr/>
            <p:nvPr/>
          </p:nvSpPr>
          <p:spPr>
            <a:xfrm>
              <a:off x="6643689" y="4287066"/>
              <a:ext cx="5855598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Axios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F49BE25-92A3-4147-AD26-A217AF89AFBF}"/>
              </a:ext>
            </a:extLst>
          </p:cNvPr>
          <p:cNvGrpSpPr/>
          <p:nvPr/>
        </p:nvGrpSpPr>
        <p:grpSpPr>
          <a:xfrm>
            <a:off x="2202130" y="4546673"/>
            <a:ext cx="10222402" cy="1676400"/>
            <a:chOff x="2276885" y="4635501"/>
            <a:chExt cx="10222402" cy="1676400"/>
          </a:xfrm>
        </p:grpSpPr>
        <p:cxnSp>
          <p:nvCxnSpPr>
            <p:cNvPr id="62" name="连接符: 肘形 61">
              <a:extLst>
                <a:ext uri="{FF2B5EF4-FFF2-40B4-BE49-F238E27FC236}">
                  <a16:creationId xmlns:a16="http://schemas.microsoft.com/office/drawing/2014/main" id="{BEE53E3A-52CB-4C16-BA83-3F50B76FCBEB}"/>
                </a:ext>
              </a:extLst>
            </p:cNvPr>
            <p:cNvCxnSpPr>
              <a:cxnSpLocks/>
            </p:cNvCxnSpPr>
            <p:nvPr/>
          </p:nvCxnSpPr>
          <p:spPr>
            <a:xfrm>
              <a:off x="3169276" y="4895936"/>
              <a:ext cx="3754052" cy="202692"/>
            </a:xfrm>
            <a:prstGeom prst="bentConnector3">
              <a:avLst>
                <a:gd name="adj1" fmla="val 85791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04624F56-22B4-4187-B251-EA19E72EECD8}"/>
                </a:ext>
              </a:extLst>
            </p:cNvPr>
            <p:cNvSpPr/>
            <p:nvPr/>
          </p:nvSpPr>
          <p:spPr>
            <a:xfrm>
              <a:off x="2276885" y="4635501"/>
              <a:ext cx="892391" cy="16764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6A7C6B3-E335-489B-B73B-94727CD7240A}"/>
                </a:ext>
              </a:extLst>
            </p:cNvPr>
            <p:cNvSpPr/>
            <p:nvPr/>
          </p:nvSpPr>
          <p:spPr>
            <a:xfrm>
              <a:off x="6643689" y="4815621"/>
              <a:ext cx="5855598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 err="1">
                  <a:latin typeface="微软雅黑" panose="020B0503020204020204" charset="-122"/>
                  <a:ea typeface="微软雅黑" panose="020B0503020204020204" charset="-122"/>
                </a:rPr>
                <a:t>Labelimg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YOLOv5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3559BA6-675F-4E5E-8FF7-414CFA9B2AD4}"/>
              </a:ext>
            </a:extLst>
          </p:cNvPr>
          <p:cNvGrpSpPr/>
          <p:nvPr/>
        </p:nvGrpSpPr>
        <p:grpSpPr>
          <a:xfrm>
            <a:off x="4282641" y="5371054"/>
            <a:ext cx="8179215" cy="489558"/>
            <a:chOff x="4357396" y="5431889"/>
            <a:chExt cx="8179215" cy="489558"/>
          </a:xfrm>
        </p:grpSpPr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26C63FC1-3ED1-468D-9A87-EE27A1E9F3B3}"/>
                </a:ext>
              </a:extLst>
            </p:cNvPr>
            <p:cNvCxnSpPr>
              <a:cxnSpLocks/>
            </p:cNvCxnSpPr>
            <p:nvPr/>
          </p:nvCxnSpPr>
          <p:spPr>
            <a:xfrm>
              <a:off x="4357396" y="5461351"/>
              <a:ext cx="2565932" cy="258835"/>
            </a:xfrm>
            <a:prstGeom prst="bentConnector3">
              <a:avLst>
                <a:gd name="adj1" fmla="val 127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CB6EE78D-5EE2-4B5C-9A8D-0EC21B3EF998}"/>
                </a:ext>
              </a:extLst>
            </p:cNvPr>
            <p:cNvSpPr/>
            <p:nvPr/>
          </p:nvSpPr>
          <p:spPr>
            <a:xfrm>
              <a:off x="6681013" y="5431889"/>
              <a:ext cx="5855598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Jedis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85FA197-CAA8-4C4F-85BC-3BBFACF71582}"/>
              </a:ext>
            </a:extLst>
          </p:cNvPr>
          <p:cNvGrpSpPr/>
          <p:nvPr/>
        </p:nvGrpSpPr>
        <p:grpSpPr>
          <a:xfrm>
            <a:off x="4640739" y="5965752"/>
            <a:ext cx="7821117" cy="489558"/>
            <a:chOff x="4715494" y="6054580"/>
            <a:chExt cx="7821117" cy="489558"/>
          </a:xfrm>
        </p:grpSpPr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0FF9794C-6364-49C6-B71E-0EF5FA9E4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5494" y="6306670"/>
              <a:ext cx="2207834" cy="15597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83F78D4-26F9-4B92-BD66-6DFBCFE1D966}"/>
                </a:ext>
              </a:extLst>
            </p:cNvPr>
            <p:cNvSpPr/>
            <p:nvPr/>
          </p:nvSpPr>
          <p:spPr>
            <a:xfrm>
              <a:off x="6681013" y="6054580"/>
              <a:ext cx="5855598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MyBatis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D8CD9576-1767-4D27-89AA-2AA0484E94FF}"/>
              </a:ext>
            </a:extLst>
          </p:cNvPr>
          <p:cNvSpPr txBox="1"/>
          <p:nvPr/>
        </p:nvSpPr>
        <p:spPr>
          <a:xfrm>
            <a:off x="248728" y="978698"/>
            <a:ext cx="12300810" cy="489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下图是该项目技术栈的简介。</a:t>
            </a: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30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76 1.85185E-6 L 0.28151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7F3F9241-E9FF-431C-9ACB-F23C3259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5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08C0E1-F37E-4481-8556-17B4F4C53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762" y="716954"/>
            <a:ext cx="8543862" cy="6113571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4AC26299-0E99-4545-9811-4BC951DD6BB0}"/>
              </a:ext>
            </a:extLst>
          </p:cNvPr>
          <p:cNvGrpSpPr/>
          <p:nvPr/>
        </p:nvGrpSpPr>
        <p:grpSpPr>
          <a:xfrm>
            <a:off x="4619624" y="1240915"/>
            <a:ext cx="7470006" cy="5771003"/>
            <a:chOff x="3441702" y="766784"/>
            <a:chExt cx="7470006" cy="5771003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8A6ABC8E-62A2-4FCC-AFDF-28BD74C1304C}"/>
                </a:ext>
              </a:extLst>
            </p:cNvPr>
            <p:cNvSpPr/>
            <p:nvPr/>
          </p:nvSpPr>
          <p:spPr>
            <a:xfrm>
              <a:off x="3441702" y="1373400"/>
              <a:ext cx="457201" cy="343884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F548E275-5D29-4D2A-B4BE-B677E6977D25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rot="5400000" flipH="1" flipV="1">
              <a:off x="5263898" y="-604879"/>
              <a:ext cx="384685" cy="3571875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99224EF-CEAF-4274-A98F-26ED1DDDB7FE}"/>
                </a:ext>
              </a:extLst>
            </p:cNvPr>
            <p:cNvSpPr/>
            <p:nvPr/>
          </p:nvSpPr>
          <p:spPr>
            <a:xfrm>
              <a:off x="7034214" y="766784"/>
              <a:ext cx="3877494" cy="5771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图像处理部分，此方案采用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Yolov5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处理，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耗时长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，且处理所用方案多为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Python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编写，故需要将该部分拆分成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单独服务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，主服务采用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多线程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方式同步向图像处理服务发送请求，并且访问数据库、向前端返回处理进度。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这里由于图像处理进程对服务器资源的高占用，为保证服务器安全需要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锁来保证服务器安全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1C19F68-6815-4EDC-9EAD-9E01B72343BE}"/>
              </a:ext>
            </a:extLst>
          </p:cNvPr>
          <p:cNvGrpSpPr/>
          <p:nvPr/>
        </p:nvGrpSpPr>
        <p:grpSpPr>
          <a:xfrm>
            <a:off x="6085208" y="1150218"/>
            <a:ext cx="6004422" cy="5091560"/>
            <a:chOff x="3441702" y="830005"/>
            <a:chExt cx="6004422" cy="5091560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C8115EBA-25A5-4539-86F2-40489F2F7A34}"/>
                </a:ext>
              </a:extLst>
            </p:cNvPr>
            <p:cNvSpPr/>
            <p:nvPr/>
          </p:nvSpPr>
          <p:spPr>
            <a:xfrm>
              <a:off x="3441702" y="1373400"/>
              <a:ext cx="1849117" cy="454816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连接符: 肘形 74">
              <a:extLst>
                <a:ext uri="{FF2B5EF4-FFF2-40B4-BE49-F238E27FC236}">
                  <a16:creationId xmlns:a16="http://schemas.microsoft.com/office/drawing/2014/main" id="{55AAAEFE-92B0-4BC6-9733-FA452A0E2683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rot="5400000" flipH="1" flipV="1">
              <a:off x="4956044" y="552851"/>
              <a:ext cx="230767" cy="1410333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4AA1F9A-8197-433E-9C3C-B31F29D0B6C3}"/>
                </a:ext>
              </a:extLst>
            </p:cNvPr>
            <p:cNvSpPr/>
            <p:nvPr/>
          </p:nvSpPr>
          <p:spPr>
            <a:xfrm>
              <a:off x="5568630" y="830005"/>
              <a:ext cx="3877494" cy="44506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为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保护</a:t>
              </a:r>
              <a:r>
                <a:rPr lang="en-US" altLang="zh-CN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SQL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，在访问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SQL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时不仅需要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MyBatis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提供的二级缓存，还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设计了</a:t>
              </a:r>
              <a:r>
                <a:rPr lang="en-US" altLang="zh-CN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Redis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对数据进行缓存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，在查询时优先查询缓存。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设计缓存后为保证</a:t>
              </a:r>
              <a:r>
                <a:rPr lang="zh-CN" altLang="en-US" sz="2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数据一致性问题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，在修改数据库时，需要先更新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SQL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数据库，在删除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Redis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缓存，以尽最大可能保护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SQL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数据库。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6117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125 0.00023 L 0.42201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7F3F9241-E9FF-431C-9ACB-F23C3259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6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9A15F402-C388-43E4-9C30-3F548F32D3C3}"/>
              </a:ext>
            </a:extLst>
          </p:cNvPr>
          <p:cNvSpPr/>
          <p:nvPr/>
        </p:nvSpPr>
        <p:spPr>
          <a:xfrm>
            <a:off x="5867400" y="2241847"/>
            <a:ext cx="457200" cy="36195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07E2BAB-3DD4-4666-8AB8-1E9C341AF63A}"/>
              </a:ext>
            </a:extLst>
          </p:cNvPr>
          <p:cNvGrpSpPr/>
          <p:nvPr/>
        </p:nvGrpSpPr>
        <p:grpSpPr>
          <a:xfrm>
            <a:off x="6550344" y="958110"/>
            <a:ext cx="5389246" cy="3418982"/>
            <a:chOff x="6550344" y="958110"/>
            <a:chExt cx="5389246" cy="341898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2C5D594-084E-4857-98C2-1633D7AB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0344" y="958110"/>
              <a:ext cx="5389246" cy="2929424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C01B812-C41E-4504-B52F-18C96BC5F90D}"/>
                </a:ext>
              </a:extLst>
            </p:cNvPr>
            <p:cNvSpPr/>
            <p:nvPr/>
          </p:nvSpPr>
          <p:spPr>
            <a:xfrm>
              <a:off x="8761227" y="3887534"/>
              <a:ext cx="967479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训  练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FC39403-22AC-4D5F-8E93-8D58F23B01E6}"/>
              </a:ext>
            </a:extLst>
          </p:cNvPr>
          <p:cNvGrpSpPr/>
          <p:nvPr/>
        </p:nvGrpSpPr>
        <p:grpSpPr>
          <a:xfrm>
            <a:off x="252410" y="958110"/>
            <a:ext cx="5389247" cy="3389861"/>
            <a:chOff x="252410" y="958110"/>
            <a:chExt cx="5389247" cy="338986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AE21D36-32DA-4A3F-A39E-EEE2B3FF4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410" y="958110"/>
              <a:ext cx="5389247" cy="2929424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DE4B995-1964-40ED-9A54-82F7E9C4A189}"/>
                </a:ext>
              </a:extLst>
            </p:cNvPr>
            <p:cNvSpPr/>
            <p:nvPr/>
          </p:nvSpPr>
          <p:spPr>
            <a:xfrm>
              <a:off x="2194206" y="3858413"/>
              <a:ext cx="1116424" cy="489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标  记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E2ABE81-B2F3-419B-92A4-99F86350D226}"/>
              </a:ext>
            </a:extLst>
          </p:cNvPr>
          <p:cNvGrpSpPr/>
          <p:nvPr/>
        </p:nvGrpSpPr>
        <p:grpSpPr>
          <a:xfrm>
            <a:off x="252410" y="4522391"/>
            <a:ext cx="11837220" cy="1809919"/>
            <a:chOff x="252410" y="4522391"/>
            <a:chExt cx="11837220" cy="180991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AC2DCAB-0423-4724-877C-7C87404F4D26}"/>
                </a:ext>
              </a:extLst>
            </p:cNvPr>
            <p:cNvSpPr/>
            <p:nvPr/>
          </p:nvSpPr>
          <p:spPr>
            <a:xfrm>
              <a:off x="252410" y="4522391"/>
              <a:ext cx="5855598" cy="1809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训练集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: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验证集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4</a:t>
              </a: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网络输入图片大小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640</a:t>
              </a: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训练轮次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300</a:t>
              </a: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喂入批次文件大小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16</a:t>
              </a:r>
              <a:endParaRPr lang="zh-CN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FED6B4-2070-45FE-A435-0122C931AFDA}"/>
                </a:ext>
              </a:extLst>
            </p:cNvPr>
            <p:cNvSpPr/>
            <p:nvPr/>
          </p:nvSpPr>
          <p:spPr>
            <a:xfrm>
              <a:off x="6234032" y="4522391"/>
              <a:ext cx="5855598" cy="1369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是否进行超参训练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否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初始权重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yolov5s.pt</a:t>
              </a:r>
            </a:p>
            <a:p>
              <a:pPr indent="304800" algn="just">
                <a:lnSpc>
                  <a:spcPct val="130000"/>
                </a:lnSpc>
              </a:pP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</a:rPr>
                <a:t>置信度阈值 </a:t>
              </a:r>
              <a:r>
                <a:rPr lang="en-US" altLang="zh-CN" sz="2200" b="1" dirty="0">
                  <a:latin typeface="微软雅黑" panose="020B0503020204020204" charset="-122"/>
                  <a:ea typeface="微软雅黑" panose="020B0503020204020204" charset="-122"/>
                </a:rPr>
                <a:t>= 0.25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2784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344 0.00023 L 0.56419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89280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973C321F-142D-4CFA-A298-5AEAF3541B3D}"/>
              </a:ext>
            </a:extLst>
          </p:cNvPr>
          <p:cNvGrpSpPr/>
          <p:nvPr/>
        </p:nvGrpSpPr>
        <p:grpSpPr>
          <a:xfrm>
            <a:off x="1865542" y="796286"/>
            <a:ext cx="8656017" cy="5899162"/>
            <a:chOff x="1865542" y="796286"/>
            <a:chExt cx="8656017" cy="589916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BC79E8E-2200-46B7-967E-04FB7E66595C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6220" y="4729061"/>
              <a:ext cx="2885339" cy="196638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875AFB8-8E18-4F38-ACAF-A56872BF35A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881" y="2762673"/>
              <a:ext cx="2885339" cy="196638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047C3CC-1E00-441E-AFE1-4C7F5F0710A2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5542" y="4729061"/>
              <a:ext cx="2885339" cy="1966387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75020FB-E0CF-47B9-9895-8B652CA161BC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6220" y="2762673"/>
              <a:ext cx="2885339" cy="196638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71EA9B7-F5FF-4194-9AEF-92A38DB32C6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5542" y="796286"/>
              <a:ext cx="2885339" cy="1966387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4042B22-806B-4FF4-BC84-7BE2EBD215AF}"/>
                </a:ext>
              </a:extLst>
            </p:cNvPr>
            <p:cNvPicPr>
              <a:picLocks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5542" y="2762673"/>
              <a:ext cx="2885339" cy="196638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722C5B5-0A04-474F-AC01-69D9DA4CE0ED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881" y="796286"/>
              <a:ext cx="2885339" cy="196638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5BF2D0F-2BB5-4BBA-91F4-639E2418EC00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0881" y="4729061"/>
              <a:ext cx="2885339" cy="1966387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5BA68271-B4C8-48D2-8F35-7DF8CFE92D6C}"/>
                </a:ext>
              </a:extLst>
            </p:cNvPr>
            <p:cNvPicPr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6220" y="796286"/>
              <a:ext cx="2885339" cy="1966387"/>
            </a:xfrm>
            <a:prstGeom prst="rect">
              <a:avLst/>
            </a:prstGeom>
          </p:spPr>
        </p:pic>
      </p:grpSp>
      <p:sp>
        <p:nvSpPr>
          <p:cNvPr id="23" name="灯片编号占位符 1">
            <a:extLst>
              <a:ext uri="{FF2B5EF4-FFF2-40B4-BE49-F238E27FC236}">
                <a16:creationId xmlns:a16="http://schemas.microsoft.com/office/drawing/2014/main" id="{71FEE165-5407-4FDC-983F-B686878F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—  </a:t>
            </a:r>
            <a:fld id="{F7F30F6B-C2AE-4C2B-AA0F-A1A2AE5D83F5}" type="slidenum">
              <a:rPr kumimoji="0" lang="en-US" sz="2000" b="1" i="0" u="none" strike="noStrike" kern="1200" cap="none" spc="0" normalizeH="0" baseline="0" noProof="1" smtClean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7</a:t>
            </a:fld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 </a:t>
            </a:r>
            <a:r>
              <a:rPr kumimoji="0" lang="en-US" sz="20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—</a:t>
            </a:r>
            <a:endParaRPr kumimoji="0" lang="en-US" sz="2000" b="1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19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315 0.00046 L 0.70391 0.0004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686038A-028F-498D-8638-F3F27C903F44}"/>
              </a:ext>
            </a:extLst>
          </p:cNvPr>
          <p:cNvSpPr/>
          <p:nvPr/>
        </p:nvSpPr>
        <p:spPr>
          <a:xfrm>
            <a:off x="0" y="582"/>
            <a:ext cx="12192000" cy="74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BCDD8-4ABE-4FC4-BD5F-218CBE89E972}"/>
              </a:ext>
            </a:extLst>
          </p:cNvPr>
          <p:cNvSpPr/>
          <p:nvPr/>
        </p:nvSpPr>
        <p:spPr>
          <a:xfrm>
            <a:off x="10475468" y="728"/>
            <a:ext cx="1716532" cy="7458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BDE42A9-2B9D-4866-9B95-63B6CA76CB51}"/>
              </a:ext>
            </a:extLst>
          </p:cNvPr>
          <p:cNvSpPr txBox="1"/>
          <p:nvPr/>
        </p:nvSpPr>
        <p:spPr>
          <a:xfrm>
            <a:off x="2015109" y="212218"/>
            <a:ext cx="1471930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6F243F9-80F1-414C-A3A3-9E326F1EC6DB}"/>
              </a:ext>
            </a:extLst>
          </p:cNvPr>
          <p:cNvSpPr txBox="1"/>
          <p:nvPr/>
        </p:nvSpPr>
        <p:spPr>
          <a:xfrm>
            <a:off x="3533838" y="221153"/>
            <a:ext cx="1867535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0A9215E-9812-4D65-9B72-93DAF4BCFC90}"/>
              </a:ext>
            </a:extLst>
          </p:cNvPr>
          <p:cNvSpPr txBox="1"/>
          <p:nvPr/>
        </p:nvSpPr>
        <p:spPr>
          <a:xfrm>
            <a:off x="5457721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技术简介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2215C0DA-076B-4EBA-867F-39C056B02656}"/>
              </a:ext>
            </a:extLst>
          </p:cNvPr>
          <p:cNvSpPr txBox="1"/>
          <p:nvPr/>
        </p:nvSpPr>
        <p:spPr>
          <a:xfrm>
            <a:off x="7164703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难点分析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A9D0F23-A7BA-4506-9184-15B4A95AB3CE}"/>
              </a:ext>
            </a:extLst>
          </p:cNvPr>
          <p:cNvSpPr txBox="1"/>
          <p:nvPr/>
        </p:nvSpPr>
        <p:spPr>
          <a:xfrm>
            <a:off x="8881371" y="2253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005F70E-41F6-49A4-80A9-887C4487F96C}"/>
              </a:ext>
            </a:extLst>
          </p:cNvPr>
          <p:cNvSpPr txBox="1"/>
          <p:nvPr/>
        </p:nvSpPr>
        <p:spPr>
          <a:xfrm>
            <a:off x="10617969" y="221153"/>
            <a:ext cx="1471661" cy="303536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EF2EC47-6D5B-48E1-B335-92D439E503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67" y="-49084"/>
            <a:ext cx="816980" cy="822607"/>
          </a:xfrm>
          <a:prstGeom prst="rect">
            <a:avLst/>
          </a:prstGeom>
        </p:spPr>
      </p:pic>
      <p:sp>
        <p:nvSpPr>
          <p:cNvPr id="44" name="标题 1">
            <a:extLst>
              <a:ext uri="{FF2B5EF4-FFF2-40B4-BE49-F238E27FC236}">
                <a16:creationId xmlns:a16="http://schemas.microsoft.com/office/drawing/2014/main" id="{ECFA320E-F59D-4C89-9318-36E3F974B928}"/>
              </a:ext>
            </a:extLst>
          </p:cNvPr>
          <p:cNvSpPr txBox="1">
            <a:spLocks/>
          </p:cNvSpPr>
          <p:nvPr/>
        </p:nvSpPr>
        <p:spPr>
          <a:xfrm>
            <a:off x="2737672" y="2976005"/>
            <a:ext cx="7737796" cy="115096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 fontScale="975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sz="5400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汉仪旗黑-85S" panose="00020600040101010101" pitchFamily="18" charset="-122"/>
              </a:rPr>
              <a:t>请评委老师批评指正</a:t>
            </a:r>
            <a:r>
              <a:rPr lang="en-US" altLang="zh-CN" sz="5400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汉仪旗黑-85S" panose="00020600040101010101" pitchFamily="18" charset="-122"/>
              </a:rPr>
              <a:t>!</a:t>
            </a:r>
            <a:endParaRPr lang="zh-CN" altLang="en-US" sz="5400" spc="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汉仪旗黑-85S" panose="00020600040101010101" pitchFamily="18" charset="-122"/>
            </a:endParaRPr>
          </a:p>
        </p:txBody>
      </p:sp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F7C335F3-517E-424C-9499-A709058E05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spcAft>
                <a:spcPct val="0"/>
              </a:spcAft>
            </a:pPr>
            <a:r>
              <a:rPr lang="en-US" sz="2000" b="1" noProof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—  </a:t>
            </a:r>
            <a:fld id="{F7F30F6B-C2AE-4C2B-AA0F-A1A2AE5D83F5}" type="slidenum">
              <a:rPr lang="en-US" sz="2000" b="1" noProof="1" smtClean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pPr defTabSz="914400">
                <a:spcBef>
                  <a:spcPct val="0"/>
                </a:spcBef>
                <a:spcAft>
                  <a:spcPct val="0"/>
                </a:spcAft>
              </a:pPr>
              <a:t>8</a:t>
            </a:fld>
            <a:r>
              <a:rPr lang="en-US" sz="2000" b="1" noProof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sz="2000" b="1" noProof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—</a:t>
            </a:r>
            <a:endParaRPr lang="en-US" sz="2000" b="1" noProof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133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0.14075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260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  <p:tag name="KSO_WM_TAG_VERSION" val="1.0"/>
  <p:tag name="KSO_WM_BEAUTIFY_FLAG" val="#wm#"/>
  <p:tag name="KSO_WM_TEMPLATE_CATEGORY" val="custom"/>
  <p:tag name="KSO_WM_TEMPLATE_INDEX" val="20202601"/>
  <p:tag name="KSO_WM_TEMPLATE_THUMBS_INDEX" val="1、4、7、8、9、10、11、13、14、1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TM16401371[[fn=地图集]]</Template>
  <TotalTime>812</TotalTime>
  <Words>442</Words>
  <Application>Microsoft Office PowerPoint</Application>
  <PresentationFormat>宽屏</PresentationFormat>
  <Paragraphs>81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微软雅黑</vt:lpstr>
      <vt:lpstr>Arial</vt:lpstr>
      <vt:lpstr>Times New Roman</vt:lpstr>
      <vt:lpstr>Viner Hand ITC</vt:lpstr>
      <vt:lpstr>Office 主题​​</vt:lpstr>
      <vt:lpstr>信 息 科 学 与 技 术 学 院 本 科 毕 业 设 计 答 辩 不同水体识别系统设计与实现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嘉成</dc:creator>
  <cp:lastModifiedBy>梁 嘉成</cp:lastModifiedBy>
  <cp:revision>254</cp:revision>
  <dcterms:created xsi:type="dcterms:W3CDTF">2019-12-05T16:37:00Z</dcterms:created>
  <dcterms:modified xsi:type="dcterms:W3CDTF">2022-05-23T12:21:58Z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